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38B946CE-D7A6-4397-9490-E77D3A6417E0}" type="datetimeFigureOut">
              <a:rPr lang="tr-TR" smtClean="0"/>
              <a:t>24.04.2017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E53E522-8C4E-45FA-8B07-4EC1A01947B3}" type="slidenum">
              <a:rPr lang="tr-TR" smtClean="0"/>
              <a:t>‹#›</a:t>
            </a:fld>
            <a:endParaRPr lang="tr-TR"/>
          </a:p>
        </p:txBody>
      </p:sp>
    </p:spTree>
    <p:extLst>
      <p:ext uri="{BB962C8B-B14F-4D97-AF65-F5344CB8AC3E}">
        <p14:creationId xmlns:p14="http://schemas.microsoft.com/office/powerpoint/2010/main" val="2733158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8B946CE-D7A6-4397-9490-E77D3A6417E0}" type="datetimeFigureOut">
              <a:rPr lang="tr-TR" smtClean="0"/>
              <a:t>24.04.2017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E53E522-8C4E-45FA-8B07-4EC1A01947B3}" type="slidenum">
              <a:rPr lang="tr-TR" smtClean="0"/>
              <a:t>‹#›</a:t>
            </a:fld>
            <a:endParaRPr lang="tr-TR"/>
          </a:p>
        </p:txBody>
      </p:sp>
    </p:spTree>
    <p:extLst>
      <p:ext uri="{BB962C8B-B14F-4D97-AF65-F5344CB8AC3E}">
        <p14:creationId xmlns:p14="http://schemas.microsoft.com/office/powerpoint/2010/main" val="2576865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8B946CE-D7A6-4397-9490-E77D3A6417E0}" type="datetimeFigureOut">
              <a:rPr lang="tr-TR" smtClean="0"/>
              <a:t>24.04.2017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E53E522-8C4E-45FA-8B07-4EC1A01947B3}" type="slidenum">
              <a:rPr lang="tr-TR" smtClean="0"/>
              <a:t>‹#›</a:t>
            </a:fld>
            <a:endParaRPr lang="tr-TR"/>
          </a:p>
        </p:txBody>
      </p:sp>
    </p:spTree>
    <p:extLst>
      <p:ext uri="{BB962C8B-B14F-4D97-AF65-F5344CB8AC3E}">
        <p14:creationId xmlns:p14="http://schemas.microsoft.com/office/powerpoint/2010/main" val="2524416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8B946CE-D7A6-4397-9490-E77D3A6417E0}" type="datetimeFigureOut">
              <a:rPr lang="tr-TR" smtClean="0"/>
              <a:t>24.04.2017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E53E522-8C4E-45FA-8B07-4EC1A01947B3}" type="slidenum">
              <a:rPr lang="tr-TR" smtClean="0"/>
              <a:t>‹#›</a:t>
            </a:fld>
            <a:endParaRPr lang="tr-TR"/>
          </a:p>
        </p:txBody>
      </p:sp>
    </p:spTree>
    <p:extLst>
      <p:ext uri="{BB962C8B-B14F-4D97-AF65-F5344CB8AC3E}">
        <p14:creationId xmlns:p14="http://schemas.microsoft.com/office/powerpoint/2010/main" val="1916255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8B946CE-D7A6-4397-9490-E77D3A6417E0}" type="datetimeFigureOut">
              <a:rPr lang="tr-TR" smtClean="0"/>
              <a:t>24.04.2017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E53E522-8C4E-45FA-8B07-4EC1A01947B3}" type="slidenum">
              <a:rPr lang="tr-TR" smtClean="0"/>
              <a:t>‹#›</a:t>
            </a:fld>
            <a:endParaRPr lang="tr-TR"/>
          </a:p>
        </p:txBody>
      </p:sp>
    </p:spTree>
    <p:extLst>
      <p:ext uri="{BB962C8B-B14F-4D97-AF65-F5344CB8AC3E}">
        <p14:creationId xmlns:p14="http://schemas.microsoft.com/office/powerpoint/2010/main" val="3725426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38B946CE-D7A6-4397-9490-E77D3A6417E0}" type="datetimeFigureOut">
              <a:rPr lang="tr-TR" smtClean="0"/>
              <a:t>24.04.2017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E53E522-8C4E-45FA-8B07-4EC1A01947B3}" type="slidenum">
              <a:rPr lang="tr-TR" smtClean="0"/>
              <a:t>‹#›</a:t>
            </a:fld>
            <a:endParaRPr lang="tr-TR"/>
          </a:p>
        </p:txBody>
      </p:sp>
    </p:spTree>
    <p:extLst>
      <p:ext uri="{BB962C8B-B14F-4D97-AF65-F5344CB8AC3E}">
        <p14:creationId xmlns:p14="http://schemas.microsoft.com/office/powerpoint/2010/main" val="1037679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38B946CE-D7A6-4397-9490-E77D3A6417E0}" type="datetimeFigureOut">
              <a:rPr lang="tr-TR" smtClean="0"/>
              <a:t>24.04.2017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E53E522-8C4E-45FA-8B07-4EC1A01947B3}" type="slidenum">
              <a:rPr lang="tr-TR" smtClean="0"/>
              <a:t>‹#›</a:t>
            </a:fld>
            <a:endParaRPr lang="tr-TR"/>
          </a:p>
        </p:txBody>
      </p:sp>
    </p:spTree>
    <p:extLst>
      <p:ext uri="{BB962C8B-B14F-4D97-AF65-F5344CB8AC3E}">
        <p14:creationId xmlns:p14="http://schemas.microsoft.com/office/powerpoint/2010/main" val="1462281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38B946CE-D7A6-4397-9490-E77D3A6417E0}" type="datetimeFigureOut">
              <a:rPr lang="tr-TR" smtClean="0"/>
              <a:t>24.04.2017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E53E522-8C4E-45FA-8B07-4EC1A01947B3}" type="slidenum">
              <a:rPr lang="tr-TR" smtClean="0"/>
              <a:t>‹#›</a:t>
            </a:fld>
            <a:endParaRPr lang="tr-TR"/>
          </a:p>
        </p:txBody>
      </p:sp>
    </p:spTree>
    <p:extLst>
      <p:ext uri="{BB962C8B-B14F-4D97-AF65-F5344CB8AC3E}">
        <p14:creationId xmlns:p14="http://schemas.microsoft.com/office/powerpoint/2010/main" val="991117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B946CE-D7A6-4397-9490-E77D3A6417E0}" type="datetimeFigureOut">
              <a:rPr lang="tr-TR" smtClean="0"/>
              <a:t>24.04.2017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E53E522-8C4E-45FA-8B07-4EC1A01947B3}" type="slidenum">
              <a:rPr lang="tr-TR" smtClean="0"/>
              <a:t>‹#›</a:t>
            </a:fld>
            <a:endParaRPr lang="tr-TR"/>
          </a:p>
        </p:txBody>
      </p:sp>
    </p:spTree>
    <p:extLst>
      <p:ext uri="{BB962C8B-B14F-4D97-AF65-F5344CB8AC3E}">
        <p14:creationId xmlns:p14="http://schemas.microsoft.com/office/powerpoint/2010/main" val="4188490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8B946CE-D7A6-4397-9490-E77D3A6417E0}" type="datetimeFigureOut">
              <a:rPr lang="tr-TR" smtClean="0"/>
              <a:t>24.04.2017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E53E522-8C4E-45FA-8B07-4EC1A01947B3}" type="slidenum">
              <a:rPr lang="tr-TR" smtClean="0"/>
              <a:t>‹#›</a:t>
            </a:fld>
            <a:endParaRPr lang="tr-TR"/>
          </a:p>
        </p:txBody>
      </p:sp>
    </p:spTree>
    <p:extLst>
      <p:ext uri="{BB962C8B-B14F-4D97-AF65-F5344CB8AC3E}">
        <p14:creationId xmlns:p14="http://schemas.microsoft.com/office/powerpoint/2010/main" val="1256749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8B946CE-D7A6-4397-9490-E77D3A6417E0}" type="datetimeFigureOut">
              <a:rPr lang="tr-TR" smtClean="0"/>
              <a:t>24.04.2017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E53E522-8C4E-45FA-8B07-4EC1A01947B3}" type="slidenum">
              <a:rPr lang="tr-TR" smtClean="0"/>
              <a:t>‹#›</a:t>
            </a:fld>
            <a:endParaRPr lang="tr-TR"/>
          </a:p>
        </p:txBody>
      </p:sp>
    </p:spTree>
    <p:extLst>
      <p:ext uri="{BB962C8B-B14F-4D97-AF65-F5344CB8AC3E}">
        <p14:creationId xmlns:p14="http://schemas.microsoft.com/office/powerpoint/2010/main" val="1901294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B946CE-D7A6-4397-9490-E77D3A6417E0}" type="datetimeFigureOut">
              <a:rPr lang="tr-TR" smtClean="0"/>
              <a:t>24.04.2017</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53E522-8C4E-45FA-8B07-4EC1A01947B3}" type="slidenum">
              <a:rPr lang="tr-TR" smtClean="0"/>
              <a:t>‹#›</a:t>
            </a:fld>
            <a:endParaRPr lang="tr-TR"/>
          </a:p>
        </p:txBody>
      </p:sp>
    </p:spTree>
    <p:extLst>
      <p:ext uri="{BB962C8B-B14F-4D97-AF65-F5344CB8AC3E}">
        <p14:creationId xmlns:p14="http://schemas.microsoft.com/office/powerpoint/2010/main" val="42548482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mportal.kamusm.gov.tr/bp/mm.go" TargetMode="External"/><Relationship Id="rId2" Type="http://schemas.openxmlformats.org/officeDocument/2006/relationships/hyperlink" Target="http://www.efatura.gov.tr/dosyalar/efaturabasvuru/ElektronikBasvuruRehberi.pdf" TargetMode="Externa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http://www.efatura.gov.tr/dosyalar/efaturabasvuru/ElektronikMaliMuhurSertifikaSahibiTaahhutnamesi.pdf" TargetMode="External"/><Relationship Id="rId4" Type="http://schemas.openxmlformats.org/officeDocument/2006/relationships/hyperlink" Target="http://www.efatura.gov.tr/dosyalar/efaturabasvuru/e-FaturaBasvuruFormuVeTaahhutnamesi.pdf"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fatura.gov.tr/efaturaozelentegratorlerlistesi.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mportal.kamusm.gov.tr/bp/edf.go" TargetMode="Externa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http://mm.kamusm.gov.tr/fiyatlandirma.jsp" TargetMode="External"/><Relationship Id="rId4" Type="http://schemas.openxmlformats.org/officeDocument/2006/relationships/hyperlink" Target="http://www.efatura.gov.tr/dosyalar/efaturabasvuru/ElektronikMaliMuhurSertifikaSahibiTaahhutnamesi.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48691" y="1083281"/>
            <a:ext cx="9144000" cy="4533747"/>
          </a:xfrm>
        </p:spPr>
        <p:txBody>
          <a:bodyPr/>
          <a:lstStyle/>
          <a:p>
            <a:endParaRPr lang="tr-TR" sz="5400" b="1" dirty="0" smtClean="0"/>
          </a:p>
          <a:p>
            <a:r>
              <a:rPr lang="tr-TR" sz="5400" b="1" dirty="0" smtClean="0"/>
              <a:t>E- FATURA UYGULAMASI BAŞVURU</a:t>
            </a:r>
          </a:p>
          <a:p>
            <a:endParaRPr lang="tr-T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19794" y="6410325"/>
            <a:ext cx="1447800" cy="447675"/>
          </a:xfrm>
          <a:prstGeom prst="rect">
            <a:avLst/>
          </a:prstGeom>
        </p:spPr>
      </p:pic>
    </p:spTree>
    <p:extLst>
      <p:ext uri="{BB962C8B-B14F-4D97-AF65-F5344CB8AC3E}">
        <p14:creationId xmlns:p14="http://schemas.microsoft.com/office/powerpoint/2010/main" val="35620277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19794" y="6410325"/>
            <a:ext cx="1447800" cy="447675"/>
          </a:xfrm>
          <a:prstGeom prst="rect">
            <a:avLst/>
          </a:prstGeom>
        </p:spPr>
      </p:pic>
      <p:sp>
        <p:nvSpPr>
          <p:cNvPr id="8" name="Title 1"/>
          <p:cNvSpPr>
            <a:spLocks noGrp="1"/>
          </p:cNvSpPr>
          <p:nvPr>
            <p:ph idx="1"/>
          </p:nvPr>
        </p:nvSpPr>
        <p:spPr>
          <a:xfrm>
            <a:off x="838200" y="431800"/>
            <a:ext cx="10515600" cy="5745163"/>
          </a:xfrm>
        </p:spPr>
        <p:txBody>
          <a:bodyPr>
            <a:normAutofit/>
          </a:bodyPr>
          <a:lstStyle/>
          <a:p>
            <a:pPr marL="0" indent="0">
              <a:buNone/>
            </a:pPr>
            <a:r>
              <a:rPr lang="tr-TR" sz="1800" dirty="0" smtClean="0"/>
              <a:t>E-FATURA GEREKLİ BİLGİLER;</a:t>
            </a:r>
          </a:p>
          <a:p>
            <a:pPr marL="0" indent="0">
              <a:buNone/>
            </a:pPr>
            <a:r>
              <a:rPr lang="tr-TR" sz="1800" b="1" u="sng" dirty="0" smtClean="0"/>
              <a:t>e-faturanın muhafaza ve ibraz yükümlülüğü; </a:t>
            </a:r>
          </a:p>
          <a:p>
            <a:pPr marL="0" indent="0">
              <a:buNone/>
            </a:pPr>
            <a:r>
              <a:rPr lang="tr-TR" sz="1800" dirty="0" smtClean="0"/>
              <a:t>Mükellefin, elektronik fatura gönderip alma işlemini özel entegrasyon izni alan mükelleflere ait bilgi işlem sistemi vasıtasıyla gerçekleştirmesi, muhafaza ve ibraz ödevlerini ortadan kaldırmaz. E-fatura gönderip alma işleminde kullanılan bilgi işlem sistemi yazılım ve donanım alt yapısının Türkiye Cumhuriyeti sınırları içerisinde ve Türkiye Cumhuriyeti Kanunlarının geçerli olduğu yerlerde bulunması zorunludur. </a:t>
            </a:r>
          </a:p>
          <a:p>
            <a:pPr marL="0" indent="0">
              <a:buNone/>
            </a:pPr>
            <a:r>
              <a:rPr lang="tr-TR" sz="1800" b="1" u="sng" dirty="0" smtClean="0"/>
              <a:t>e-fatura uygulamasında muhafaza ve ibraz yükümlülüğü açısından mükelleflerin dikkat edeceği hususlar; </a:t>
            </a:r>
            <a:r>
              <a:rPr lang="tr-TR" sz="1800" dirty="0" smtClean="0"/>
              <a:t>Muhafaza ve ibraz yükümlülüğü, arşivlenen faturaların doğruluğuna, bütünlüğüne ve değişmezliğine ilişkin olan her türlü elektronik kayıt ve veri, veritabanı dosyası, saklama ortamı ile doğrulama ve görüntüleme araçlarının tümünü kapsamakta olup, e-faturalara istendiğinde kolaylıkla erişebilmeyi, anlaşılabilir ve eksiksiz bir biçimde görüntüleyebilmeyi ve faturaların okunabilir kâğıt baskılarını üretebilmeyi sağlayacak biçimde yerine getirilmelidir. </a:t>
            </a:r>
          </a:p>
          <a:p>
            <a:pPr marL="0" indent="0">
              <a:buNone/>
            </a:pPr>
            <a:r>
              <a:rPr lang="tr-TR" sz="1800" b="1" u="sng" dirty="0" smtClean="0"/>
              <a:t>E-faturaların mükelleflerin kendi bilgi işlem sistemlerinde saklanması zorunluluğu; </a:t>
            </a:r>
          </a:p>
          <a:p>
            <a:pPr marL="0" indent="0">
              <a:buNone/>
            </a:pPr>
            <a:r>
              <a:rPr lang="tr-TR" sz="1800" dirty="0" smtClean="0"/>
              <a:t>Mükelleflere ait elektronik faturaların yine mükelleflere ait bilgi işlem sistemlerinde saklanması esas olup üçüncü kişiler nezdinde de elektronik saklama yapılabilecektir. Başka mükelleflerden elektronik saklama hizmetinin alınması mükelleflerin elektronik faturalarının muhafaza ve ibraz sorumluluğunu ortadan kaldırmaz. Elektronik faturaların muhafazasının Türkiye Cumhuriyeti sınırları içerisinde ve Türkiye Cumhuriyeti Kanunlarının geçerli olduğu yerlerde yapılması zorunludur. Bu zorunluluk yurt dışında ikincil bir arşivleme yapılmasına engel teşkil etmez. </a:t>
            </a:r>
            <a:endParaRPr lang="tr-TR" sz="1800" dirty="0"/>
          </a:p>
        </p:txBody>
      </p:sp>
    </p:spTree>
    <p:extLst>
      <p:ext uri="{BB962C8B-B14F-4D97-AF65-F5344CB8AC3E}">
        <p14:creationId xmlns:p14="http://schemas.microsoft.com/office/powerpoint/2010/main" val="15639734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e-Fatura’nın Yararları;</a:t>
            </a:r>
            <a:endParaRPr lang="tr-TR" dirty="0"/>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ü"/>
            </a:pPr>
            <a:r>
              <a:rPr lang="tr-TR" dirty="0" smtClean="0"/>
              <a:t>Zamandan tasarruf</a:t>
            </a:r>
          </a:p>
          <a:p>
            <a:pPr>
              <a:buFont typeface="Wingdings" panose="05000000000000000000" pitchFamily="2" charset="2"/>
              <a:buChar char="ü"/>
            </a:pPr>
            <a:r>
              <a:rPr lang="tr-TR" dirty="0" smtClean="0"/>
              <a:t>Baskı, postalama ve arşivleme giderlerine son</a:t>
            </a:r>
          </a:p>
          <a:p>
            <a:pPr>
              <a:buFont typeface="Wingdings" panose="05000000000000000000" pitchFamily="2" charset="2"/>
              <a:buChar char="ü"/>
            </a:pPr>
            <a:r>
              <a:rPr lang="tr-TR" dirty="0" smtClean="0"/>
              <a:t>Platform bağımsız, güvenli ve tutarlı veri iletişimi sağlanır.</a:t>
            </a:r>
          </a:p>
          <a:p>
            <a:pPr>
              <a:buFont typeface="Wingdings" panose="05000000000000000000" pitchFamily="2" charset="2"/>
              <a:buChar char="ü"/>
            </a:pPr>
            <a:r>
              <a:rPr lang="tr-TR" dirty="0" smtClean="0"/>
              <a:t>İnsan hatalarının önüne geçilir.</a:t>
            </a:r>
          </a:p>
          <a:p>
            <a:pPr>
              <a:buFont typeface="Wingdings" panose="05000000000000000000" pitchFamily="2" charset="2"/>
              <a:buChar char="ü"/>
            </a:pPr>
            <a:r>
              <a:rPr lang="tr-TR" dirty="0" smtClean="0"/>
              <a:t>İç denetim ve yönetim kalitesini artırır.</a:t>
            </a:r>
          </a:p>
          <a:p>
            <a:pPr>
              <a:buFont typeface="Wingdings" panose="05000000000000000000" pitchFamily="2" charset="2"/>
              <a:buChar char="ü"/>
            </a:pPr>
            <a:r>
              <a:rPr lang="tr-TR" dirty="0" smtClean="0"/>
              <a:t>Kağıt fatura arşivinde sorgulama ihtiyacı ortadan kalkar.</a:t>
            </a:r>
          </a:p>
          <a:p>
            <a:pPr>
              <a:buFont typeface="Wingdings" panose="05000000000000000000" pitchFamily="2" charset="2"/>
              <a:buChar char="ü"/>
            </a:pPr>
            <a:r>
              <a:rPr lang="tr-TR" dirty="0" smtClean="0"/>
              <a:t>Mali Mühür ile veri bütünlüğü ve inkar edilemezlik sağlanır.</a:t>
            </a:r>
          </a:p>
          <a:p>
            <a:pPr>
              <a:buFont typeface="Wingdings" panose="05000000000000000000" pitchFamily="2" charset="2"/>
              <a:buChar char="ü"/>
            </a:pPr>
            <a:r>
              <a:rPr lang="tr-TR" dirty="0" smtClean="0"/>
              <a:t>Gecikmelere, anlaşmazlıklara ve kullanıcı hatalarına son verilir. </a:t>
            </a:r>
          </a:p>
          <a:p>
            <a:pPr>
              <a:buFont typeface="Wingdings" panose="05000000000000000000" pitchFamily="2" charset="2"/>
              <a:buChar char="ü"/>
            </a:pPr>
            <a:r>
              <a:rPr lang="tr-TR" dirty="0"/>
              <a:t>Ç</a:t>
            </a:r>
            <a:r>
              <a:rPr lang="tr-TR" dirty="0" smtClean="0"/>
              <a:t>evreye saygı.</a:t>
            </a:r>
            <a:endParaRPr lang="tr-T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19794" y="6410325"/>
            <a:ext cx="1447800" cy="447675"/>
          </a:xfrm>
          <a:prstGeom prst="rect">
            <a:avLst/>
          </a:prstGeom>
        </p:spPr>
      </p:pic>
    </p:spTree>
    <p:extLst>
      <p:ext uri="{BB962C8B-B14F-4D97-AF65-F5344CB8AC3E}">
        <p14:creationId xmlns:p14="http://schemas.microsoft.com/office/powerpoint/2010/main" val="23799475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e-Fatura </a:t>
            </a:r>
            <a:endParaRPr lang="tr-TR" dirty="0"/>
          </a:p>
        </p:txBody>
      </p:sp>
      <p:sp>
        <p:nvSpPr>
          <p:cNvPr id="5" name="Content Placeholder 4"/>
          <p:cNvSpPr>
            <a:spLocks noGrp="1"/>
          </p:cNvSpPr>
          <p:nvPr>
            <p:ph idx="1"/>
          </p:nvPr>
        </p:nvSpPr>
        <p:spPr/>
        <p:txBody>
          <a:bodyPr/>
          <a:lstStyle/>
          <a:p>
            <a:r>
              <a:rPr lang="tr-TR" dirty="0" smtClean="0"/>
              <a:t>Gönderici Birim</a:t>
            </a:r>
          </a:p>
          <a:p>
            <a:pPr lvl="1"/>
            <a:r>
              <a:rPr lang="tr-TR" dirty="0" smtClean="0"/>
              <a:t> Standarda uygun oluşturulan elektronik faturaların, uygulama üzerinden veri aktarım protokolüne uygun olarak alıcı birime gönderilmesini sağlar. </a:t>
            </a:r>
            <a:endParaRPr lang="tr-TR" dirty="0"/>
          </a:p>
          <a:p>
            <a:r>
              <a:rPr lang="tr-TR" dirty="0" smtClean="0"/>
              <a:t>Posta Kutusu (Alıcı Birim)</a:t>
            </a:r>
          </a:p>
          <a:p>
            <a:pPr lvl="1"/>
            <a:r>
              <a:rPr lang="tr-TR" dirty="0" smtClean="0"/>
              <a:t>Kullanıcıların kendilerine gönderilen e-fatura mesajlarını, uygulama üzerinden veri aktarım protokolüne uygun olarak almalarını sağlar. </a:t>
            </a:r>
            <a:endParaRPr lang="tr-TR" dirty="0"/>
          </a:p>
          <a:p>
            <a:r>
              <a:rPr lang="tr-TR" dirty="0" smtClean="0"/>
              <a:t>Merkez (GİB)</a:t>
            </a:r>
          </a:p>
          <a:p>
            <a:pPr lvl="1"/>
            <a:r>
              <a:rPr lang="tr-TR" dirty="0" smtClean="0"/>
              <a:t>e-Fatura sürecine ilişkin belirlenen usul ve esasları uygular ve denetler. </a:t>
            </a:r>
          </a:p>
          <a:p>
            <a:pPr lvl="1"/>
            <a:endParaRPr lang="tr-TR" dirty="0"/>
          </a:p>
          <a:p>
            <a:pPr lvl="1"/>
            <a:endParaRPr lang="tr-TR" dirty="0" smtClean="0"/>
          </a:p>
          <a:p>
            <a:pPr lvl="1"/>
            <a:endParaRPr lang="tr-TR" dirty="0"/>
          </a:p>
          <a:p>
            <a:pPr lvl="1"/>
            <a:endParaRPr lang="tr-TR" dirty="0" smtClean="0"/>
          </a:p>
          <a:p>
            <a:pPr lvl="1"/>
            <a:endParaRPr lang="tr-TR" dirty="0"/>
          </a:p>
          <a:p>
            <a:pPr lvl="1"/>
            <a:endParaRPr lang="tr-TR" dirty="0" smtClean="0"/>
          </a:p>
          <a:p>
            <a:pPr lvl="1"/>
            <a:endParaRPr lang="tr-TR" dirty="0"/>
          </a:p>
          <a:p>
            <a:pPr lvl="1"/>
            <a:endParaRPr lang="tr-TR"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19794" y="6410325"/>
            <a:ext cx="1447800" cy="447675"/>
          </a:xfrm>
          <a:prstGeom prst="rect">
            <a:avLst/>
          </a:prstGeom>
        </p:spPr>
      </p:pic>
    </p:spTree>
    <p:extLst>
      <p:ext uri="{BB962C8B-B14F-4D97-AF65-F5344CB8AC3E}">
        <p14:creationId xmlns:p14="http://schemas.microsoft.com/office/powerpoint/2010/main" val="39498347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e-Fatura Uygulamasının Kullanımı</a:t>
            </a:r>
            <a:endParaRPr lang="tr-TR" dirty="0"/>
          </a:p>
        </p:txBody>
      </p:sp>
      <p:sp>
        <p:nvSpPr>
          <p:cNvPr id="3" name="Content Placeholder 2"/>
          <p:cNvSpPr>
            <a:spLocks noGrp="1"/>
          </p:cNvSpPr>
          <p:nvPr>
            <p:ph idx="1"/>
          </p:nvPr>
        </p:nvSpPr>
        <p:spPr/>
        <p:txBody>
          <a:bodyPr/>
          <a:lstStyle/>
          <a:p>
            <a:pPr marL="0" indent="0">
              <a:buNone/>
            </a:pPr>
            <a:r>
              <a:rPr lang="tr-TR" dirty="0"/>
              <a:t> </a:t>
            </a:r>
            <a:r>
              <a:rPr lang="tr-TR" dirty="0" smtClean="0"/>
              <a:t>    1. </a:t>
            </a:r>
            <a:r>
              <a:rPr lang="tr-TR" b="1" dirty="0" smtClean="0"/>
              <a:t>e-Fatura Portalinden Dosya Transferi</a:t>
            </a:r>
          </a:p>
          <a:p>
            <a:pPr lvl="1">
              <a:buFont typeface="Wingdings" panose="05000000000000000000" pitchFamily="2" charset="2"/>
              <a:buChar char="ü"/>
            </a:pPr>
            <a:r>
              <a:rPr lang="tr-TR" dirty="0" smtClean="0"/>
              <a:t>Çok fazla fatura yoğunluğu olmayan ya da yeterli IT yapısına sahip olmayan kullanıcıların yararlanabilmesi amacıyla yapılandırılmış modeldir.</a:t>
            </a:r>
          </a:p>
          <a:p>
            <a:pPr lvl="1">
              <a:buFont typeface="Wingdings" panose="05000000000000000000" pitchFamily="2" charset="2"/>
              <a:buChar char="ü"/>
            </a:pPr>
            <a:r>
              <a:rPr lang="tr-TR" dirty="0" smtClean="0"/>
              <a:t>e-Fatura uygulamasına ait temel fonksiyonların internet üzerinden genel kullanımı sağlanırken, GİB’in sunduğu bu portal üzerinden faturalar manuel olarak alınıp gönderilebilmektedir</a:t>
            </a:r>
          </a:p>
          <a:p>
            <a:pPr marL="457200" lvl="1" indent="0">
              <a:buNone/>
            </a:pPr>
            <a:r>
              <a:rPr lang="tr-TR" dirty="0" smtClean="0"/>
              <a:t>2. </a:t>
            </a:r>
            <a:r>
              <a:rPr lang="tr-TR" b="1" dirty="0" smtClean="0"/>
              <a:t>Entegrasyon Çözümü</a:t>
            </a:r>
          </a:p>
          <a:p>
            <a:pPr lvl="1">
              <a:buFont typeface="Wingdings" panose="05000000000000000000" pitchFamily="2" charset="2"/>
              <a:buChar char="ü"/>
            </a:pPr>
            <a:r>
              <a:rPr lang="tr-TR" dirty="0"/>
              <a:t>	</a:t>
            </a:r>
            <a:r>
              <a:rPr lang="tr-TR" dirty="0" smtClean="0"/>
              <a:t>Harici sunucunun da özel entegrasyon izni almış bir firma tarafından sunuluyor olması gerekir. </a:t>
            </a:r>
          </a:p>
          <a:p>
            <a:pPr marL="457200" lvl="1" indent="0">
              <a:buNone/>
            </a:pPr>
            <a:r>
              <a:rPr lang="tr-TR" dirty="0"/>
              <a:t>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19794" y="6410325"/>
            <a:ext cx="1447800" cy="447675"/>
          </a:xfrm>
          <a:prstGeom prst="rect">
            <a:avLst/>
          </a:prstGeom>
        </p:spPr>
      </p:pic>
    </p:spTree>
    <p:extLst>
      <p:ext uri="{BB962C8B-B14F-4D97-AF65-F5344CB8AC3E}">
        <p14:creationId xmlns:p14="http://schemas.microsoft.com/office/powerpoint/2010/main" val="25569108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 FATURA UYGULAMASI</a:t>
            </a:r>
            <a:endParaRPr lang="tr-TR" dirty="0"/>
          </a:p>
        </p:txBody>
      </p:sp>
      <p:sp>
        <p:nvSpPr>
          <p:cNvPr id="3" name="Content Placeholder 2"/>
          <p:cNvSpPr>
            <a:spLocks noGrp="1"/>
          </p:cNvSpPr>
          <p:nvPr>
            <p:ph idx="1"/>
          </p:nvPr>
        </p:nvSpPr>
        <p:spPr/>
        <p:txBody>
          <a:bodyPr/>
          <a:lstStyle/>
          <a:p>
            <a:r>
              <a:rPr lang="tr-TR" dirty="0" smtClean="0"/>
              <a:t>e-Fatura Uygulamasından yararlanmak için Gelir İdaresi Başkanlığına elektronik ortamda yada yazılı olarak başvurulması gerekmektedir. Yapılan başvuru uygun bulunduktan sonra gerekli bedeli TÜBİTAK/UEKAE’ye ödenerek mali mühür sertifikası alınmasının ardından e-Fatura Uygulamasını eFatura Portalı aracılığıyla veya kullanılan programlar ile entegre edilerek hemen kullanımına başlanabilir.</a:t>
            </a:r>
          </a:p>
          <a:p>
            <a:endParaRPr lang="tr-T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19794" y="6410325"/>
            <a:ext cx="1447800" cy="447675"/>
          </a:xfrm>
          <a:prstGeom prst="rect">
            <a:avLst/>
          </a:prstGeom>
        </p:spPr>
      </p:pic>
    </p:spTree>
    <p:extLst>
      <p:ext uri="{BB962C8B-B14F-4D97-AF65-F5344CB8AC3E}">
        <p14:creationId xmlns:p14="http://schemas.microsoft.com/office/powerpoint/2010/main" val="22900878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07324"/>
            <a:ext cx="10515600" cy="5769639"/>
          </a:xfrm>
        </p:spPr>
        <p:txBody>
          <a:bodyPr>
            <a:normAutofit fontScale="70000" lnSpcReduction="20000"/>
          </a:bodyPr>
          <a:lstStyle/>
          <a:p>
            <a:pPr marL="0" indent="0">
              <a:buNone/>
            </a:pPr>
            <a:r>
              <a:rPr lang="tr-TR" sz="1800" b="1" u="sng" dirty="0" smtClean="0"/>
              <a:t>BAŞVURU İŞLEMLERİ </a:t>
            </a:r>
          </a:p>
          <a:p>
            <a:pPr marL="0" indent="0">
              <a:buNone/>
            </a:pPr>
            <a:r>
              <a:rPr lang="tr-TR" sz="1800" dirty="0" smtClean="0"/>
              <a:t>a) http://www.efatura.gov.tr/ internet adresinde yer alan "e-fatura Uygulaması Başvuru Formu ve Taahhütnamesi" doldurularak yetkili kişi veya kişiler tarafından imzalanacaktır,</a:t>
            </a:r>
          </a:p>
          <a:p>
            <a:pPr marL="0" indent="0">
              <a:buNone/>
            </a:pPr>
            <a:r>
              <a:rPr lang="tr-TR" sz="1800" dirty="0" smtClean="0"/>
              <a:t>b) Tüzel kişi mükellefler için "Elektronik Mali Mühür Sertifika Sahibi Taahhütnamesi" doldurularak yetkili kişi veya kişiler tarafından imzalanacaktır, </a:t>
            </a:r>
          </a:p>
          <a:p>
            <a:pPr marL="0" indent="0">
              <a:buNone/>
            </a:pPr>
            <a:r>
              <a:rPr lang="tr-TR" sz="1800" dirty="0" smtClean="0"/>
              <a:t>c) Gerçek kişi mükelleflerin 15.1.2004 tarihli ve 5070 sayılı Elektronik İmza Kanunu hükümleri çerçevesinde üretilen nitelikli elektronik sertifikaya sahip olmaları.</a:t>
            </a:r>
          </a:p>
          <a:p>
            <a:pPr marL="0" indent="0">
              <a:buNone/>
            </a:pPr>
            <a:r>
              <a:rPr lang="tr-TR" sz="1800" b="1" u="sng" dirty="0" smtClean="0"/>
              <a:t>ELEKTRONİK ORTAMDA BAŞVURUDA BULUNMA</a:t>
            </a:r>
            <a:r>
              <a:rPr lang="tr-TR" sz="1800" u="sng" dirty="0" smtClean="0"/>
              <a:t>, </a:t>
            </a:r>
          </a:p>
          <a:p>
            <a:pPr marL="0" indent="0">
              <a:buNone/>
            </a:pPr>
            <a:r>
              <a:rPr lang="tr-TR" sz="1800" dirty="0" smtClean="0"/>
              <a:t>Başvuru Rehberi</a:t>
            </a:r>
          </a:p>
          <a:p>
            <a:pPr marL="0" indent="0">
              <a:buNone/>
            </a:pPr>
            <a:r>
              <a:rPr lang="tr-TR" sz="1800" dirty="0" smtClean="0">
                <a:hlinkClick r:id="rId2"/>
              </a:rPr>
              <a:t>http://www.efatura.gov.tr/dosyalar/efaturabasvuru/ElektronikBasvuruRehberi.pdf</a:t>
            </a:r>
            <a:endParaRPr lang="tr-TR" sz="1800" dirty="0" smtClean="0"/>
          </a:p>
          <a:p>
            <a:pPr marL="0" indent="0">
              <a:buNone/>
            </a:pPr>
            <a:r>
              <a:rPr lang="tr-TR" sz="1800" dirty="0" smtClean="0"/>
              <a:t>Elektronik Başvuru Formu </a:t>
            </a:r>
          </a:p>
          <a:p>
            <a:pPr marL="0" indent="0">
              <a:buNone/>
            </a:pPr>
            <a:r>
              <a:rPr lang="tr-TR" sz="1800" dirty="0" smtClean="0">
                <a:hlinkClick r:id="rId3"/>
              </a:rPr>
              <a:t>https://mportal.kamusm.gov.tr/bp/mm.go</a:t>
            </a:r>
            <a:endParaRPr lang="tr-TR" sz="1800" dirty="0" smtClean="0"/>
          </a:p>
          <a:p>
            <a:pPr marL="0" indent="0">
              <a:buNone/>
            </a:pPr>
            <a:endParaRPr lang="tr-TR" sz="1800" dirty="0" smtClean="0"/>
          </a:p>
          <a:p>
            <a:pPr marL="0" indent="0">
              <a:buNone/>
            </a:pPr>
            <a:r>
              <a:rPr lang="tr-TR" sz="1800" b="1" u="sng" dirty="0" smtClean="0"/>
              <a:t>GELİRLER İDARESİ BAŞKANLIĞINA YAZILI OLARAK BAŞVURUDA BULUNMA</a:t>
            </a:r>
          </a:p>
          <a:p>
            <a:pPr marL="342900" indent="-342900">
              <a:buAutoNum type="alphaLcParenR"/>
            </a:pPr>
            <a:r>
              <a:rPr lang="tr-TR" sz="1800" dirty="0" smtClean="0"/>
              <a:t>"e-Fatura Uygulaması Başvuru Formu ve Taahhütnamesi" nin imzalı aslı, </a:t>
            </a:r>
            <a:r>
              <a:rPr lang="tr-TR" sz="1800" dirty="0" smtClean="0">
                <a:hlinkClick r:id="rId4"/>
              </a:rPr>
              <a:t>http://www.efatura.gov.tr/dosyalar/efaturabasvuru/e-FaturaBasvuruFormuVeTaahhutnamesi.pdf</a:t>
            </a:r>
            <a:endParaRPr lang="tr-TR" sz="1800" dirty="0" smtClean="0"/>
          </a:p>
          <a:p>
            <a:pPr marL="342900" indent="-342900">
              <a:buAutoNum type="alphaLcParenR"/>
            </a:pPr>
            <a:r>
              <a:rPr lang="tr-TR" sz="1800" dirty="0" smtClean="0"/>
              <a:t>Tüzel kişi mükellefler tarafından "Elektronik Mali Mühür Sertifika Sahibi Taahhütnamesi" nin imzalı aslı, </a:t>
            </a:r>
            <a:r>
              <a:rPr lang="tr-TR" sz="1800" dirty="0" smtClean="0">
                <a:hlinkClick r:id="rId5"/>
              </a:rPr>
              <a:t>http://www.efatura.gov.tr/dosyalar/efaturabasvuru/ElektronikMaliMuhurSertifikaSahibiTaahhutnamesi.pdf</a:t>
            </a:r>
            <a:endParaRPr lang="tr-TR" sz="1800" dirty="0" smtClean="0"/>
          </a:p>
          <a:p>
            <a:pPr marL="342900" indent="-342900">
              <a:buAutoNum type="alphaLcParenR"/>
            </a:pPr>
            <a:r>
              <a:rPr lang="tr-TR" sz="1800" dirty="0" smtClean="0"/>
              <a:t>Şirket kuruluş sözleşmesi Ticaret Sicil Gazetesinde 1.10.2003 tarihinden önce yayımlanmış ise ilgili ticaret sicil gazetesinin noter onaylı örneği veya aslının getirilmesi halinde Başkanlıkça onaylanmak üzere fotokopisi, (Sonradan unvan değişikliği yapılması halinde en son unvanın ilan edildiği , ticaret sicil gazetesinin noter onaylı örneği veya aslının getirilmesi halinde Başkanlıkça onaylanmak üzere fotokopisi.) </a:t>
            </a:r>
          </a:p>
          <a:p>
            <a:pPr marL="342900" indent="-342900">
              <a:buAutoNum type="alphaLcParenR"/>
            </a:pPr>
            <a:r>
              <a:rPr lang="tr-TR" sz="1800" dirty="0" smtClean="0"/>
              <a:t>Başvuru formuna tüzel kişi mükelleflerin adına imza atan kişi veya kişilerin yetkili olduğunu gösteren noter onaylı imza sirküleri örneği veya aslının getirilmesi halinde Başkanlıkça onaylanmak üzere fotokopisi.</a:t>
            </a:r>
          </a:p>
          <a:p>
            <a:pPr marL="342900" indent="-342900">
              <a:buAutoNum type="alphaLcParenR"/>
            </a:pPr>
            <a:endParaRPr lang="tr-TR" sz="1800" dirty="0" smtClean="0"/>
          </a:p>
          <a:p>
            <a:pPr marL="342900" indent="-342900">
              <a:buAutoNum type="alphaLcParenR"/>
            </a:pPr>
            <a:endParaRPr lang="tr-TR" sz="1800" dirty="0" smtClean="0"/>
          </a:p>
          <a:p>
            <a:pPr marL="0" indent="0">
              <a:buNone/>
            </a:pPr>
            <a:r>
              <a:rPr lang="tr-TR" sz="1800" dirty="0" smtClean="0"/>
              <a:t> </a:t>
            </a:r>
          </a:p>
          <a:p>
            <a:endParaRPr lang="tr-TR" sz="1800" dirty="0"/>
          </a:p>
        </p:txBody>
      </p:sp>
      <p:pic>
        <p:nvPicPr>
          <p:cNvPr id="4" name="Picture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19794" y="6410325"/>
            <a:ext cx="1447800" cy="447675"/>
          </a:xfrm>
          <a:prstGeom prst="rect">
            <a:avLst/>
          </a:prstGeom>
        </p:spPr>
      </p:pic>
    </p:spTree>
    <p:extLst>
      <p:ext uri="{BB962C8B-B14F-4D97-AF65-F5344CB8AC3E}">
        <p14:creationId xmlns:p14="http://schemas.microsoft.com/office/powerpoint/2010/main" val="35370055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32756"/>
            <a:ext cx="10515600" cy="5944207"/>
          </a:xfrm>
        </p:spPr>
        <p:txBody>
          <a:bodyPr>
            <a:normAutofit lnSpcReduction="10000"/>
          </a:bodyPr>
          <a:lstStyle/>
          <a:p>
            <a:pPr marL="0" indent="0">
              <a:buNone/>
            </a:pPr>
            <a:r>
              <a:rPr lang="tr-TR" sz="2000" b="1" u="sng" dirty="0"/>
              <a:t>Başvuruda dikkat edilmesi </a:t>
            </a:r>
            <a:r>
              <a:rPr lang="tr-TR" sz="2000" b="1" u="sng" dirty="0" smtClean="0"/>
              <a:t>gerekenler;</a:t>
            </a:r>
            <a:r>
              <a:rPr lang="tr-TR" sz="2000" dirty="0"/>
              <a:t/>
            </a:r>
            <a:br>
              <a:rPr lang="tr-TR" sz="2000" dirty="0"/>
            </a:br>
            <a:r>
              <a:rPr lang="tr-TR" sz="1800" dirty="0"/>
              <a:t>Posta yoluyla veya elektronik olarak doldurulan başvuru formalarında “Başvuru Yöntemi” sorusunda aşağıdaki seçeneklerden </a:t>
            </a:r>
            <a:r>
              <a:rPr lang="tr-TR" sz="1800" dirty="0" smtClean="0"/>
              <a:t>birini seçmelisiniz;</a:t>
            </a:r>
            <a:endParaRPr lang="tr-TR" sz="1800" dirty="0"/>
          </a:p>
          <a:p>
            <a:pPr marL="0" indent="0">
              <a:buNone/>
            </a:pPr>
            <a:r>
              <a:rPr lang="tr-TR" sz="1800" b="1" u="sng" dirty="0" smtClean="0"/>
              <a:t>GİB Portal </a:t>
            </a:r>
          </a:p>
          <a:p>
            <a:pPr marL="0" indent="0">
              <a:buNone/>
            </a:pPr>
            <a:r>
              <a:rPr lang="tr-TR" sz="1800" dirty="0" smtClean="0"/>
              <a:t>Gelir İdaresi Başkanlığı tarafından "www.efatura.gov.tr" internet adresinden ücretsiz olarak sunulan bir e-fatura uygulaması hizmetidir. e-Fatura Uygulamasını entegrasyon yolu ile kullanma konusunda yeterli alt yapıya sahip olmayan kullanıcıların uygulamadan yararlanabilmelerini sağlamak amacıyla geliştirilmiştir. Az sayıda fatura kesen mükellefler için uygun olan Portal, e-Fatura Uygulamasına ait temel fonksiyonları bünyesinde barındıran bir web uygulamasıdır. Az sayıda e-fatura kesecek mükellefler tarafından tercih edilmelidir.</a:t>
            </a:r>
          </a:p>
          <a:p>
            <a:pPr marL="0" indent="0">
              <a:buNone/>
            </a:pPr>
            <a:r>
              <a:rPr lang="tr-TR" sz="1800" dirty="0" smtClean="0"/>
              <a:t>KamuSM tarafından mali mühür sertifikası ve şifreleri teslim edilen mükelleflerin portal hesapları aktive edilir.</a:t>
            </a:r>
          </a:p>
          <a:p>
            <a:pPr marL="0" indent="0">
              <a:buNone/>
            </a:pPr>
            <a:r>
              <a:rPr lang="tr-TR" sz="1800" b="1" u="sng" dirty="0" smtClean="0"/>
              <a:t>Entegrasyon</a:t>
            </a:r>
            <a:r>
              <a:rPr lang="tr-TR" sz="1800" dirty="0" smtClean="0"/>
              <a:t> </a:t>
            </a:r>
          </a:p>
          <a:p>
            <a:pPr marL="0" indent="0">
              <a:buNone/>
            </a:pPr>
            <a:r>
              <a:rPr lang="tr-TR" sz="1800" dirty="0" smtClean="0"/>
              <a:t>Entegrasyonu Yöntemi, kendilerine ait bilgi işlem sistemini Başkanlığın sistemine entegre ederek 7/24 kesintisiz bağlantı sağlayabilecek mükelleflerin kullanabilmeleri amacıyla geliştirilmiştir.</a:t>
            </a:r>
          </a:p>
          <a:p>
            <a:pPr marL="0" indent="0">
              <a:buNone/>
            </a:pPr>
            <a:r>
              <a:rPr lang="tr-TR" sz="1800" dirty="0" smtClean="0"/>
              <a:t>Mükellefler başvuru dilekçesinde belirtmek şartıyla, entegrasyon çalışmaları tamamlanana kadar Portal hesaplarının kapatılması talep edebilirler. Bu süre hiçbir hal ve koşulda 421 Sıra Nolu Vergi Usul Kanunu Genel Tebliği’nde belirtilen 31.12.2013 tarihini geçemez. Bu tarihe kadar entegrasyonunu tamamlayamayan mükelleflerin faturalarını GİB Portal üzerinden düzenlemeleri zorunludur. </a:t>
            </a:r>
          </a:p>
          <a:p>
            <a:pPr marL="0" indent="0">
              <a:buNone/>
            </a:pPr>
            <a:r>
              <a:rPr lang="tr-TR" sz="1800" dirty="0" smtClean="0"/>
              <a:t>e-Fatura uygulamasına başvuru yaptıktan ve TÜBİTAK - KamuSM tarafından mali mühür sertifikası ve şifreleri teslim edildikten sonra mükellefler </a:t>
            </a:r>
            <a:r>
              <a:rPr lang="tr-TR" sz="1800" b="1" dirty="0" smtClean="0"/>
              <a:t>Entegrasyon İşlemleri </a:t>
            </a:r>
            <a:r>
              <a:rPr lang="tr-TR" sz="1800" dirty="0" smtClean="0"/>
              <a:t>bölümünden BİS Raporu ve test tanım formunu elektronik ortamda doldurarak göndeririler. </a:t>
            </a:r>
            <a:endParaRPr lang="tr-TR" sz="1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19794" y="6410325"/>
            <a:ext cx="1447800" cy="447675"/>
          </a:xfrm>
          <a:prstGeom prst="rect">
            <a:avLst/>
          </a:prstGeom>
        </p:spPr>
      </p:pic>
    </p:spTree>
    <p:extLst>
      <p:ext uri="{BB962C8B-B14F-4D97-AF65-F5344CB8AC3E}">
        <p14:creationId xmlns:p14="http://schemas.microsoft.com/office/powerpoint/2010/main" val="37544474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15636"/>
            <a:ext cx="10515600" cy="5761327"/>
          </a:xfrm>
        </p:spPr>
        <p:txBody>
          <a:bodyPr>
            <a:normAutofit/>
          </a:bodyPr>
          <a:lstStyle/>
          <a:p>
            <a:pPr marL="0" indent="0">
              <a:buNone/>
            </a:pPr>
            <a:r>
              <a:rPr lang="tr-TR" sz="1600" b="1" dirty="0" smtClean="0"/>
              <a:t>Özel Entegrasyon (Özel Entegratör)</a:t>
            </a:r>
          </a:p>
          <a:p>
            <a:pPr marL="0" indent="0">
              <a:buNone/>
            </a:pPr>
            <a:r>
              <a:rPr lang="tr-TR" sz="1600" dirty="0" smtClean="0"/>
              <a:t>Kendilerine ait bilgi işlem alt yapısı yetersiz olan ve çok sayıda fatura düzenleyen mükellefler, teknik yeterliliğe sahip bir özel entegratörün bilgi işlem sistemi vasıtasıyla elektronik fatura gönderip alabilir. Gelir İdaresi Başkanlığı’ndan özel entegrasyon izni almış olan kurumların listesine </a:t>
            </a:r>
            <a:r>
              <a:rPr lang="tr-TR" sz="1600" dirty="0" smtClean="0">
                <a:hlinkClick r:id="rId2"/>
              </a:rPr>
              <a:t>http://www.efatura.gov.tr/efaturaozelentegratorlerlistesi.html</a:t>
            </a:r>
            <a:endParaRPr lang="tr-TR" sz="1600" dirty="0"/>
          </a:p>
          <a:p>
            <a:pPr marL="0" indent="0">
              <a:buNone/>
            </a:pPr>
            <a:r>
              <a:rPr lang="tr-TR" sz="1600" dirty="0" smtClean="0"/>
              <a:t>linkinden ulaşılabilir. e-Fatura uygulamasına başvuru yaptıktan ve TÜBİTAK - KamuSM tarafından mali mühür sertifikası ve şifreleri teslim edilen mükellefler G.İB.’ndan izin almıuş kurumlardan birine başvuru yaparak e-Fatura uygulamasına dahil olabilir. 31.12.2013 tarihine kadar herhangi bir özel entegratör aracılığıyla kullanıcı hesabı e-Fatura Uygulamasına tanımlanmamış mükelleflerin 31.12.2013 tarihi itibariyle portal hesapları aktive edilir. </a:t>
            </a:r>
          </a:p>
          <a:p>
            <a:pPr marL="0" indent="0">
              <a:buNone/>
            </a:pPr>
            <a:endParaRPr lang="tr-TR" sz="1600" dirty="0" smtClean="0"/>
          </a:p>
          <a:p>
            <a:pPr marL="0" indent="0">
              <a:buNone/>
            </a:pPr>
            <a:r>
              <a:rPr lang="tr-TR" sz="1600" b="1" u="sng" dirty="0" smtClean="0"/>
              <a:t>BAŞVURU SONRASINDAKİ SÜREÇ </a:t>
            </a:r>
          </a:p>
          <a:p>
            <a:pPr marL="0" indent="0">
              <a:buNone/>
            </a:pPr>
            <a:r>
              <a:rPr lang="tr-TR" sz="1600" dirty="0" smtClean="0"/>
              <a:t>Gelir İdaresi Başkanlığı tarafından yapılan değerlendirme </a:t>
            </a:r>
            <a:r>
              <a:rPr lang="tr-TR" sz="1600" b="1" u="sng" dirty="0" smtClean="0"/>
              <a:t>sonrasında başvuruları uygun bulunan gerçek kişi mükelleflerin kullanıcı hesapları Başkanlıkça tanımlanacak ve aktive edilecektir. </a:t>
            </a:r>
            <a:r>
              <a:rPr lang="tr-TR" sz="1600" dirty="0" smtClean="0"/>
              <a:t>Başkanlık tarafından yapılan değerlendirme sonrasında başvuruları uygun bulunan </a:t>
            </a:r>
            <a:r>
              <a:rPr lang="tr-TR" sz="1600" b="1" u="sng" dirty="0" smtClean="0"/>
              <a:t>tüzel kişi mükelleflerden Mali Mühürlerinin temini işlemlerini yerine getirenlerin kullanıcı hesapları Başkanlıkça tanımlanacak ve aktive edilecektir. Bu işlemlerin tamamlanmasının ardından kullanıcı hesabı aracılığı ile e-fatura gönderme ve/veya alma işlemleri gerçekleştirilebilecektir.</a:t>
            </a:r>
            <a:endParaRPr lang="tr-TR" sz="1600" b="1" u="sng"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19794" y="6410325"/>
            <a:ext cx="1447800" cy="447675"/>
          </a:xfrm>
          <a:prstGeom prst="rect">
            <a:avLst/>
          </a:prstGeom>
        </p:spPr>
      </p:pic>
    </p:spTree>
    <p:extLst>
      <p:ext uri="{BB962C8B-B14F-4D97-AF65-F5344CB8AC3E}">
        <p14:creationId xmlns:p14="http://schemas.microsoft.com/office/powerpoint/2010/main" val="4641966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19794" y="6410325"/>
            <a:ext cx="1447800" cy="447675"/>
          </a:xfrm>
          <a:prstGeom prst="rect">
            <a:avLst/>
          </a:prstGeom>
        </p:spPr>
      </p:pic>
      <p:sp>
        <p:nvSpPr>
          <p:cNvPr id="5" name="Title 1"/>
          <p:cNvSpPr>
            <a:spLocks noGrp="1"/>
          </p:cNvSpPr>
          <p:nvPr>
            <p:ph idx="1"/>
          </p:nvPr>
        </p:nvSpPr>
        <p:spPr>
          <a:xfrm>
            <a:off x="838200" y="531813"/>
            <a:ext cx="10515600" cy="5645150"/>
          </a:xfrm>
        </p:spPr>
        <p:txBody>
          <a:bodyPr>
            <a:normAutofit/>
          </a:bodyPr>
          <a:lstStyle/>
          <a:p>
            <a:pPr marL="0" indent="0">
              <a:buNone/>
            </a:pPr>
            <a:r>
              <a:rPr lang="tr-TR" sz="1800" b="1" u="sng" dirty="0" smtClean="0"/>
              <a:t>MALİ MÜHÜR BAŞVURU </a:t>
            </a:r>
          </a:p>
          <a:p>
            <a:pPr marL="0" indent="0">
              <a:buNone/>
            </a:pPr>
            <a:r>
              <a:rPr lang="tr-TR" sz="1800" b="1" dirty="0" smtClean="0"/>
              <a:t>Elektronik ortamda başvuru için</a:t>
            </a:r>
            <a:r>
              <a:rPr lang="tr-TR" sz="1800" dirty="0" smtClean="0"/>
              <a:t>,</a:t>
            </a:r>
          </a:p>
          <a:p>
            <a:pPr marL="0" indent="0">
              <a:buNone/>
            </a:pPr>
            <a:r>
              <a:rPr lang="tr-TR" sz="1800" dirty="0" smtClean="0">
                <a:hlinkClick r:id="rId3"/>
              </a:rPr>
              <a:t>https://mportal.kamusm.gov.tr/bp/edf.go</a:t>
            </a:r>
            <a:endParaRPr lang="tr-TR" sz="1800" dirty="0" smtClean="0"/>
          </a:p>
          <a:p>
            <a:pPr marL="0" indent="0">
              <a:buNone/>
            </a:pPr>
            <a:r>
              <a:rPr lang="pl-PL" sz="1800" b="1" dirty="0" smtClean="0"/>
              <a:t>Posta yolu ile başvuru için</a:t>
            </a:r>
            <a:r>
              <a:rPr lang="pl-PL" sz="1800" b="1" u="sng" dirty="0" smtClean="0"/>
              <a:t>, </a:t>
            </a:r>
            <a:r>
              <a:rPr lang="pl-PL" sz="1800" dirty="0" smtClean="0">
                <a:hlinkClick r:id="rId4"/>
              </a:rPr>
              <a:t>http://www.efatura.gov.tr/dosyalar/efaturabasvuru/ElektronikMaliMuhurSertifikaSahibiTaahhutnamesi.pdf</a:t>
            </a:r>
            <a:endParaRPr lang="tr-TR" sz="1800" dirty="0" smtClean="0"/>
          </a:p>
          <a:p>
            <a:pPr marL="0" indent="0">
              <a:buNone/>
            </a:pPr>
            <a:r>
              <a:rPr lang="tr-TR" sz="1800" b="1" u="sng" dirty="0" smtClean="0"/>
              <a:t>Mali Mühür Fiyatlandırma; </a:t>
            </a:r>
          </a:p>
          <a:p>
            <a:pPr marL="0" indent="0">
              <a:buNone/>
            </a:pPr>
            <a:r>
              <a:rPr lang="tr-TR" sz="1800" dirty="0">
                <a:hlinkClick r:id="rId5"/>
              </a:rPr>
              <a:t>http://</a:t>
            </a:r>
            <a:r>
              <a:rPr lang="tr-TR" sz="1800" dirty="0" smtClean="0">
                <a:hlinkClick r:id="rId5"/>
              </a:rPr>
              <a:t>mm.kamusm.gov.tr/fiyatlandirma.jsp</a:t>
            </a:r>
            <a:endParaRPr lang="tr-TR" sz="1800" dirty="0" smtClean="0"/>
          </a:p>
          <a:p>
            <a:pPr marL="0" indent="0">
              <a:buNone/>
            </a:pPr>
            <a:r>
              <a:rPr lang="tr-TR" sz="1800" dirty="0" smtClean="0"/>
              <a:t>siteden bilgi edinebilirsiniz.</a:t>
            </a:r>
          </a:p>
          <a:p>
            <a:pPr marL="0" indent="0">
              <a:buNone/>
            </a:pPr>
            <a:endParaRPr lang="tr-TR" sz="1800" dirty="0" smtClean="0"/>
          </a:p>
          <a:p>
            <a:pPr marL="0" indent="0">
              <a:buNone/>
            </a:pPr>
            <a:r>
              <a:rPr lang="tr-TR" sz="1800" dirty="0" smtClean="0"/>
              <a:t>Mali Mühürün, kurumun bildirilen yetkili veya yetkililerinin kontrolü altında kullanılması, yetkili kişi veya kişilerin değişmesi halinde de yeni yetkili veya yetkililerin derhal belirlenmesi ve bunlara ait bilgilerin Başkanlıkça belirlenecek yöntemlerle bildirilmesi zorunludur. Tüzel kişilerin ve diğer kurumların herhangi bir nedenle ünvanlarının değişmesi halinde, eski ünvanı barındıran sertifikaları geçerliliğini kaybedeceğinden, ünvan değişikliğini izleyen 15 gün içerisinde yeni ünvanına uygun sertifika başvurusu yapması gerekmektedir. </a:t>
            </a:r>
            <a:endParaRPr lang="tr-TR" sz="1800" dirty="0"/>
          </a:p>
        </p:txBody>
      </p:sp>
    </p:spTree>
    <p:extLst>
      <p:ext uri="{BB962C8B-B14F-4D97-AF65-F5344CB8AC3E}">
        <p14:creationId xmlns:p14="http://schemas.microsoft.com/office/powerpoint/2010/main" val="12388632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919</Words>
  <Application>Microsoft Office PowerPoint</Application>
  <PresentationFormat>Widescreen</PresentationFormat>
  <Paragraphs>81</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Wingdings</vt:lpstr>
      <vt:lpstr>Office Theme</vt:lpstr>
      <vt:lpstr>PowerPoint Presentation</vt:lpstr>
      <vt:lpstr>e-Fatura’nın Yararları;</vt:lpstr>
      <vt:lpstr>e-Fatura </vt:lpstr>
      <vt:lpstr>e-Fatura Uygulamasının Kullanımı</vt:lpstr>
      <vt:lpstr>E FATURA UYGULAMASI</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Murat Demir</dc:creator>
  <cp:lastModifiedBy>Murat Demir</cp:lastModifiedBy>
  <cp:revision>6</cp:revision>
  <dcterms:created xsi:type="dcterms:W3CDTF">2017-04-24T12:48:14Z</dcterms:created>
  <dcterms:modified xsi:type="dcterms:W3CDTF">2017-04-24T13:44:33Z</dcterms:modified>
</cp:coreProperties>
</file>